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D6FC5A-6720-419E-802A-004A48AF7EA4}"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1045851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D6FC5A-6720-419E-802A-004A48AF7EA4}"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3202039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D6FC5A-6720-419E-802A-004A48AF7EA4}"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6B036-A637-4568-A93D-F19745BB76B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66674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D6FC5A-6720-419E-802A-004A48AF7EA4}"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439144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D6FC5A-6720-419E-802A-004A48AF7EA4}"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6B036-A637-4568-A93D-F19745BB76B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28833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D6FC5A-6720-419E-802A-004A48AF7EA4}"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3530394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D6FC5A-6720-419E-802A-004A48AF7EA4}"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4055961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D6FC5A-6720-419E-802A-004A48AF7EA4}"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3365606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D6FC5A-6720-419E-802A-004A48AF7EA4}"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1945326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D6FC5A-6720-419E-802A-004A48AF7EA4}"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3626751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D6FC5A-6720-419E-802A-004A48AF7EA4}"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795139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D6FC5A-6720-419E-802A-004A48AF7EA4}" type="datetimeFigureOut">
              <a:rPr lang="en-US" smtClean="0"/>
              <a:t>4/27/2023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3022754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D6FC5A-6720-419E-802A-004A48AF7EA4}"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3617766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6FC5A-6720-419E-802A-004A48AF7EA4}" type="datetimeFigureOut">
              <a:rPr lang="en-US" smtClean="0"/>
              <a:t>4/27/2023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301279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D6FC5A-6720-419E-802A-004A48AF7EA4}"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1252185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D6FC5A-6720-419E-802A-004A48AF7EA4}"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6B036-A637-4568-A93D-F19745BB76B5}" type="slidenum">
              <a:rPr lang="en-US" smtClean="0"/>
              <a:t>‹#›</a:t>
            </a:fld>
            <a:endParaRPr lang="en-US"/>
          </a:p>
        </p:txBody>
      </p:sp>
    </p:spTree>
    <p:extLst>
      <p:ext uri="{BB962C8B-B14F-4D97-AF65-F5344CB8AC3E}">
        <p14:creationId xmlns:p14="http://schemas.microsoft.com/office/powerpoint/2010/main" val="1168294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8D6FC5A-6720-419E-802A-004A48AF7EA4}" type="datetimeFigureOut">
              <a:rPr lang="en-US" smtClean="0"/>
              <a:t>4/27/2023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706B036-A637-4568-A93D-F19745BB76B5}" type="slidenum">
              <a:rPr lang="en-US" smtClean="0"/>
              <a:t>‹#›</a:t>
            </a:fld>
            <a:endParaRPr lang="en-US"/>
          </a:p>
        </p:txBody>
      </p:sp>
    </p:spTree>
    <p:extLst>
      <p:ext uri="{BB962C8B-B14F-4D97-AF65-F5344CB8AC3E}">
        <p14:creationId xmlns:p14="http://schemas.microsoft.com/office/powerpoint/2010/main" val="562243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6B90C-1B5F-1F72-1EB5-90EB46D4E90A}"/>
              </a:ext>
            </a:extLst>
          </p:cNvPr>
          <p:cNvSpPr>
            <a:spLocks noGrp="1"/>
          </p:cNvSpPr>
          <p:nvPr>
            <p:ph type="ctrTitle"/>
          </p:nvPr>
        </p:nvSpPr>
        <p:spPr/>
        <p:txBody>
          <a:bodyPr/>
          <a:lstStyle/>
          <a:p>
            <a:r>
              <a:rPr lang="en-US" dirty="0"/>
              <a:t>Speech &amp; Debate </a:t>
            </a:r>
          </a:p>
        </p:txBody>
      </p:sp>
      <p:sp>
        <p:nvSpPr>
          <p:cNvPr id="3" name="Subtitle 2">
            <a:extLst>
              <a:ext uri="{FF2B5EF4-FFF2-40B4-BE49-F238E27FC236}">
                <a16:creationId xmlns:a16="http://schemas.microsoft.com/office/drawing/2014/main" id="{48E00CCA-865C-58D1-99FD-70E1CACA65E4}"/>
              </a:ext>
            </a:extLst>
          </p:cNvPr>
          <p:cNvSpPr>
            <a:spLocks noGrp="1"/>
          </p:cNvSpPr>
          <p:nvPr>
            <p:ph type="subTitle" idx="1"/>
          </p:nvPr>
        </p:nvSpPr>
        <p:spPr/>
        <p:txBody>
          <a:bodyPr/>
          <a:lstStyle/>
          <a:p>
            <a:r>
              <a:rPr lang="en-US" dirty="0"/>
              <a:t>Unit 7: Great Speeches in History</a:t>
            </a:r>
          </a:p>
        </p:txBody>
      </p:sp>
    </p:spTree>
    <p:extLst>
      <p:ext uri="{BB962C8B-B14F-4D97-AF65-F5344CB8AC3E}">
        <p14:creationId xmlns:p14="http://schemas.microsoft.com/office/powerpoint/2010/main" val="3244062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36167-69E6-F7CC-7D23-01815E769B3A}"/>
              </a:ext>
            </a:extLst>
          </p:cNvPr>
          <p:cNvSpPr>
            <a:spLocks noGrp="1"/>
          </p:cNvSpPr>
          <p:nvPr>
            <p:ph type="title"/>
          </p:nvPr>
        </p:nvSpPr>
        <p:spPr/>
        <p:txBody>
          <a:bodyPr/>
          <a:lstStyle/>
          <a:p>
            <a:r>
              <a:rPr lang="en-US" dirty="0"/>
              <a:t>Lesson 1: Political Speaking </a:t>
            </a:r>
          </a:p>
        </p:txBody>
      </p:sp>
      <p:sp>
        <p:nvSpPr>
          <p:cNvPr id="3" name="Content Placeholder 2">
            <a:extLst>
              <a:ext uri="{FF2B5EF4-FFF2-40B4-BE49-F238E27FC236}">
                <a16:creationId xmlns:a16="http://schemas.microsoft.com/office/drawing/2014/main" id="{87B730EF-623D-822C-BD49-0CC08F3AFFB8}"/>
              </a:ext>
            </a:extLst>
          </p:cNvPr>
          <p:cNvSpPr>
            <a:spLocks noGrp="1"/>
          </p:cNvSpPr>
          <p:nvPr>
            <p:ph idx="1"/>
          </p:nvPr>
        </p:nvSpPr>
        <p:spPr/>
        <p:txBody>
          <a:bodyPr/>
          <a:lstStyle/>
          <a:p>
            <a:r>
              <a:rPr lang="en-US" dirty="0"/>
              <a:t>Listen to the three speeches </a:t>
            </a:r>
          </a:p>
          <a:p>
            <a:pPr algn="l"/>
            <a:r>
              <a:rPr lang="en-US" b="0" i="0" dirty="0">
                <a:solidFill>
                  <a:srgbClr val="000000"/>
                </a:solidFill>
                <a:effectLst/>
                <a:latin typeface="Times New Roman" panose="02020603050405020304" pitchFamily="18" charset="0"/>
              </a:rPr>
              <a:t>Think about one of the speeches you saw today, and think about the rhetorical devices you have learned about. Which rhetorical devices did the speaker use to make his speech memorable?</a:t>
            </a:r>
          </a:p>
          <a:p>
            <a:pPr algn="l"/>
            <a:r>
              <a:rPr lang="en-US" b="0" i="0" dirty="0">
                <a:solidFill>
                  <a:srgbClr val="000000"/>
                </a:solidFill>
                <a:effectLst/>
                <a:latin typeface="Times New Roman" panose="02020603050405020304" pitchFamily="18" charset="0"/>
              </a:rPr>
              <a:t>Write a paragraph explaining why and how the speech you chose should, in fact, be as famous as it is. Consider not just the content of what was said but also how it was delivered.</a:t>
            </a:r>
          </a:p>
          <a:p>
            <a:r>
              <a:rPr lang="en-US" dirty="0"/>
              <a:t>Paragraph needs to be 4-5 complete sentences. </a:t>
            </a:r>
          </a:p>
        </p:txBody>
      </p:sp>
    </p:spTree>
    <p:extLst>
      <p:ext uri="{BB962C8B-B14F-4D97-AF65-F5344CB8AC3E}">
        <p14:creationId xmlns:p14="http://schemas.microsoft.com/office/powerpoint/2010/main" val="279169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64C5F-A3A0-873E-5389-A6BFFAD0DBD1}"/>
              </a:ext>
            </a:extLst>
          </p:cNvPr>
          <p:cNvSpPr>
            <a:spLocks noGrp="1"/>
          </p:cNvSpPr>
          <p:nvPr>
            <p:ph type="title"/>
          </p:nvPr>
        </p:nvSpPr>
        <p:spPr/>
        <p:txBody>
          <a:bodyPr/>
          <a:lstStyle/>
          <a:p>
            <a:r>
              <a:rPr lang="en-US" dirty="0"/>
              <a:t>Lesson 2: Business Affairs Speaking</a:t>
            </a:r>
          </a:p>
        </p:txBody>
      </p:sp>
      <p:sp>
        <p:nvSpPr>
          <p:cNvPr id="3" name="Content Placeholder 2">
            <a:extLst>
              <a:ext uri="{FF2B5EF4-FFF2-40B4-BE49-F238E27FC236}">
                <a16:creationId xmlns:a16="http://schemas.microsoft.com/office/drawing/2014/main" id="{4D6C7D21-C798-6B7D-42CE-7953EE706A65}"/>
              </a:ext>
            </a:extLst>
          </p:cNvPr>
          <p:cNvSpPr>
            <a:spLocks noGrp="1"/>
          </p:cNvSpPr>
          <p:nvPr>
            <p:ph idx="1"/>
          </p:nvPr>
        </p:nvSpPr>
        <p:spPr/>
        <p:txBody>
          <a:bodyPr/>
          <a:lstStyle/>
          <a:p>
            <a:r>
              <a:rPr lang="en-US" dirty="0"/>
              <a:t>Watch the three videos</a:t>
            </a:r>
          </a:p>
          <a:p>
            <a:pPr algn="l"/>
            <a:r>
              <a:rPr lang="en-US" b="0" i="0" dirty="0">
                <a:solidFill>
                  <a:srgbClr val="000000"/>
                </a:solidFill>
                <a:effectLst/>
                <a:latin typeface="Times New Roman" panose="02020603050405020304" pitchFamily="18" charset="0"/>
              </a:rPr>
              <a:t>Think about one of the speeches you saw today. Which rhetorical devices that you observed did the speaker use to make his presentation clear and accessible?</a:t>
            </a:r>
          </a:p>
          <a:p>
            <a:pPr algn="l"/>
            <a:r>
              <a:rPr lang="en-US" b="0" i="0" dirty="0">
                <a:solidFill>
                  <a:srgbClr val="000000"/>
                </a:solidFill>
                <a:effectLst/>
                <a:latin typeface="Times New Roman" panose="02020603050405020304" pitchFamily="18" charset="0"/>
              </a:rPr>
              <a:t>Write a paragraph explaining what you would do if you were a business leader to connect with audiences that are your employees or the public at large. Consider what you need as an audience member.</a:t>
            </a:r>
          </a:p>
          <a:p>
            <a:r>
              <a:rPr lang="en-US" dirty="0"/>
              <a:t>Your paragraph must be 4-5 complete sentences</a:t>
            </a:r>
          </a:p>
        </p:txBody>
      </p:sp>
    </p:spTree>
    <p:extLst>
      <p:ext uri="{BB962C8B-B14F-4D97-AF65-F5344CB8AC3E}">
        <p14:creationId xmlns:p14="http://schemas.microsoft.com/office/powerpoint/2010/main" val="2693632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16EB6-3523-206B-0999-A8DFDA773622}"/>
              </a:ext>
            </a:extLst>
          </p:cNvPr>
          <p:cNvSpPr>
            <a:spLocks noGrp="1"/>
          </p:cNvSpPr>
          <p:nvPr>
            <p:ph type="title"/>
          </p:nvPr>
        </p:nvSpPr>
        <p:spPr/>
        <p:txBody>
          <a:bodyPr/>
          <a:lstStyle/>
          <a:p>
            <a:r>
              <a:rPr lang="en-US" dirty="0"/>
              <a:t>Lesson 3: Cultural Affairs Speaking</a:t>
            </a:r>
          </a:p>
        </p:txBody>
      </p:sp>
      <p:sp>
        <p:nvSpPr>
          <p:cNvPr id="3" name="Content Placeholder 2">
            <a:extLst>
              <a:ext uri="{FF2B5EF4-FFF2-40B4-BE49-F238E27FC236}">
                <a16:creationId xmlns:a16="http://schemas.microsoft.com/office/drawing/2014/main" id="{23F89D23-C448-F306-9FCA-E62ABD07DAFB}"/>
              </a:ext>
            </a:extLst>
          </p:cNvPr>
          <p:cNvSpPr>
            <a:spLocks noGrp="1"/>
          </p:cNvSpPr>
          <p:nvPr>
            <p:ph idx="1"/>
          </p:nvPr>
        </p:nvSpPr>
        <p:spPr/>
        <p:txBody>
          <a:bodyPr/>
          <a:lstStyle/>
          <a:p>
            <a:r>
              <a:rPr lang="en-US" dirty="0"/>
              <a:t>Watch the two videos</a:t>
            </a:r>
          </a:p>
          <a:p>
            <a:r>
              <a:rPr lang="en-US" dirty="0"/>
              <a:t>Write a 2-3 minutes speech about a personal experience that contains a metaphor. </a:t>
            </a:r>
          </a:p>
          <a:p>
            <a:r>
              <a:rPr lang="en-US" dirty="0"/>
              <a:t>Metaphor: a form of figurative language that describes an object, action or person in a way that isn’t literally true</a:t>
            </a:r>
          </a:p>
          <a:p>
            <a:pPr lvl="1"/>
            <a:r>
              <a:rPr lang="en-US" dirty="0"/>
              <a:t>Examples: You are the apple of my eye</a:t>
            </a:r>
          </a:p>
          <a:p>
            <a:pPr lvl="1"/>
            <a:r>
              <a:rPr lang="en-US" dirty="0"/>
              <a:t>You are my sunshine</a:t>
            </a:r>
          </a:p>
          <a:p>
            <a:pPr lvl="1"/>
            <a:r>
              <a:rPr lang="en-US" dirty="0"/>
              <a:t>My life has been a roller coaster lately.</a:t>
            </a:r>
          </a:p>
          <a:p>
            <a:pPr lvl="1"/>
            <a:r>
              <a:rPr lang="en-US" dirty="0"/>
              <a:t>She is my guardian angel* </a:t>
            </a:r>
          </a:p>
          <a:p>
            <a:pPr lvl="1"/>
            <a:endParaRPr lang="en-US" dirty="0"/>
          </a:p>
        </p:txBody>
      </p:sp>
    </p:spTree>
    <p:extLst>
      <p:ext uri="{BB962C8B-B14F-4D97-AF65-F5344CB8AC3E}">
        <p14:creationId xmlns:p14="http://schemas.microsoft.com/office/powerpoint/2010/main" val="2484202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C7E2-2E6A-5C9B-5A70-8B5F2AC7558B}"/>
              </a:ext>
            </a:extLst>
          </p:cNvPr>
          <p:cNvSpPr>
            <a:spLocks noGrp="1"/>
          </p:cNvSpPr>
          <p:nvPr>
            <p:ph type="title"/>
          </p:nvPr>
        </p:nvSpPr>
        <p:spPr/>
        <p:txBody>
          <a:bodyPr/>
          <a:lstStyle/>
          <a:p>
            <a:r>
              <a:rPr lang="en-US" dirty="0"/>
              <a:t>Unit 3 Test: Great Speeches in History</a:t>
            </a:r>
          </a:p>
        </p:txBody>
      </p:sp>
      <p:sp>
        <p:nvSpPr>
          <p:cNvPr id="3" name="Content Placeholder 2">
            <a:extLst>
              <a:ext uri="{FF2B5EF4-FFF2-40B4-BE49-F238E27FC236}">
                <a16:creationId xmlns:a16="http://schemas.microsoft.com/office/drawing/2014/main" id="{420F81AF-B68A-BA28-5672-1D39ED08D996}"/>
              </a:ext>
            </a:extLst>
          </p:cNvPr>
          <p:cNvSpPr>
            <a:spLocks noGrp="1"/>
          </p:cNvSpPr>
          <p:nvPr>
            <p:ph idx="1"/>
          </p:nvPr>
        </p:nvSpPr>
        <p:spPr/>
        <p:txBody>
          <a:bodyPr/>
          <a:lstStyle/>
          <a:p>
            <a:r>
              <a:rPr lang="en-US" dirty="0"/>
              <a:t>Question 1: Record your 2-3 minute speech on a personal experience that contains a metaphor</a:t>
            </a:r>
          </a:p>
          <a:p>
            <a:r>
              <a:rPr lang="en-US" dirty="0"/>
              <a:t>Question 2: Type out your paragraph from Lesson 1 OR Lesson 2 (pick your strongest paragraph) Must be 4-5 complete sentences.</a:t>
            </a:r>
          </a:p>
          <a:p>
            <a:r>
              <a:rPr lang="en-US" dirty="0"/>
              <a:t>Question 3: Well-constructed paragraph (See attached PDF)</a:t>
            </a:r>
          </a:p>
          <a:p>
            <a:pPr lvl="1"/>
            <a:r>
              <a:rPr lang="en-US" b="0" i="0" dirty="0">
                <a:solidFill>
                  <a:srgbClr val="000000"/>
                </a:solidFill>
                <a:effectLst/>
                <a:latin typeface="Source Sans Pro" panose="020B0503030403020204" pitchFamily="34" charset="0"/>
              </a:rPr>
              <a:t>What do you think is the greatest speech or interview you have ever heard or seen? What made the speaker’s message so memorable for you? How did the speaker connect with the audience? What rhetorical devices did the speaker use? Write a </a:t>
            </a:r>
            <a:r>
              <a:rPr lang="en-US" dirty="0">
                <a:solidFill>
                  <a:srgbClr val="000000"/>
                </a:solidFill>
                <a:latin typeface="Source Sans Pro" panose="020B0503030403020204" pitchFamily="34" charset="0"/>
              </a:rPr>
              <a:t>well-constructed </a:t>
            </a:r>
            <a:r>
              <a:rPr lang="en-US" b="0" i="0" dirty="0">
                <a:solidFill>
                  <a:srgbClr val="000000"/>
                </a:solidFill>
                <a:effectLst/>
                <a:latin typeface="Source Sans Pro" panose="020B0503030403020204" pitchFamily="34" charset="0"/>
              </a:rPr>
              <a:t>paragraph explaining why the speaker was truly remarkable.</a:t>
            </a:r>
            <a:endParaRPr lang="en-US" dirty="0"/>
          </a:p>
          <a:p>
            <a:endParaRPr lang="en-US" dirty="0"/>
          </a:p>
        </p:txBody>
      </p:sp>
    </p:spTree>
    <p:extLst>
      <p:ext uri="{BB962C8B-B14F-4D97-AF65-F5344CB8AC3E}">
        <p14:creationId xmlns:p14="http://schemas.microsoft.com/office/powerpoint/2010/main" val="403030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TotalTime>
  <Words>372</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Source Sans Pro</vt:lpstr>
      <vt:lpstr>Times New Roman</vt:lpstr>
      <vt:lpstr>Trebuchet MS</vt:lpstr>
      <vt:lpstr>Wingdings 3</vt:lpstr>
      <vt:lpstr>Facet</vt:lpstr>
      <vt:lpstr>Speech &amp; Debate </vt:lpstr>
      <vt:lpstr>Lesson 1: Political Speaking </vt:lpstr>
      <vt:lpstr>Lesson 2: Business Affairs Speaking</vt:lpstr>
      <vt:lpstr>Lesson 3: Cultural Affairs Speaking</vt:lpstr>
      <vt:lpstr>Unit 3 Test: Great Speeches in History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 &amp; Debate </dc:title>
  <dc:creator>Tra-My Hollod</dc:creator>
  <cp:lastModifiedBy>Tra-My Hollod</cp:lastModifiedBy>
  <cp:revision>2</cp:revision>
  <dcterms:created xsi:type="dcterms:W3CDTF">2023-04-27T17:00:55Z</dcterms:created>
  <dcterms:modified xsi:type="dcterms:W3CDTF">2023-04-27T18:46:50Z</dcterms:modified>
</cp:coreProperties>
</file>